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862804876_960x639.jpg"/>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25" name="824910546_2681x1332.jpg"/>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26" name="575395635_960x639.jpg"/>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92709243_1322x1323.jpeg"/>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824910546_2681x1332.jpg"/>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811"/>
            </a:gs>
            <a:gs pos="100000">
              <a:srgbClr val="000000"/>
            </a:gs>
          </a:gsLst>
          <a:lin ang="2037799" scaled="0"/>
        </a:gradFill>
      </p:bgPr>
    </p:bg>
    <p:spTree>
      <p:nvGrpSpPr>
        <p:cNvPr id="1" name=""/>
        <p:cNvGrpSpPr/>
        <p:nvPr/>
      </p:nvGrpSpPr>
      <p:grpSpPr>
        <a:xfrm>
          <a:off x="0" y="0"/>
          <a:ext cx="0" cy="0"/>
          <a:chOff x="0" y="0"/>
          <a:chExt cx="0" cy="0"/>
        </a:xfrm>
      </p:grpSpPr>
      <p:sp>
        <p:nvSpPr>
          <p:cNvPr id="151" name="Marek Serba 23.03.202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Marek Serba 23.03.2023</a:t>
            </a:r>
          </a:p>
        </p:txBody>
      </p:sp>
      <p:sp>
        <p:nvSpPr>
          <p:cNvPr id="152" name="Digital Twin"/>
          <p:cNvSpPr txBox="1"/>
          <p:nvPr>
            <p:ph type="ctrTitle"/>
          </p:nvPr>
        </p:nvSpPr>
        <p:spPr>
          <a:prstGeom prst="rect">
            <a:avLst/>
          </a:prstGeom>
        </p:spPr>
        <p:txBody>
          <a:bodyPr/>
          <a:lstStyle/>
          <a:p>
            <a:pPr/>
            <a:r>
              <a:t>Digital Twin</a:t>
            </a:r>
          </a:p>
        </p:txBody>
      </p:sp>
      <p:sp>
        <p:nvSpPr>
          <p:cNvPr id="153" name="Rewolucja IOT w Biznesie"/>
          <p:cNvSpPr txBox="1"/>
          <p:nvPr>
            <p:ph type="subTitle" sz="quarter" idx="1"/>
          </p:nvPr>
        </p:nvSpPr>
        <p:spPr>
          <a:prstGeom prst="rect">
            <a:avLst/>
          </a:prstGeom>
        </p:spPr>
        <p:txBody>
          <a:bodyPr/>
          <a:lstStyle/>
          <a:p>
            <a:pPr/>
            <a:r>
              <a:t>Rewolucja IOT w Biznesie</a:t>
            </a:r>
          </a:p>
        </p:txBody>
      </p:sp>
      <p:pic>
        <p:nvPicPr>
          <p:cNvPr id="154" name="Image" descr="Image"/>
          <p:cNvPicPr>
            <a:picLocks noChangeAspect="1"/>
          </p:cNvPicPr>
          <p:nvPr/>
        </p:nvPicPr>
        <p:blipFill>
          <a:blip r:embed="rId2">
            <a:extLst/>
          </a:blip>
          <a:stretch>
            <a:fillRect/>
          </a:stretch>
        </p:blipFill>
        <p:spPr>
          <a:xfrm>
            <a:off x="10236511" y="2239189"/>
            <a:ext cx="14209576" cy="1146539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2">
            <a:extLst/>
          </a:blip>
          <a:stretch>
            <a:fillRect/>
          </a:stretch>
        </p:blipFill>
        <p:spPr>
          <a:xfrm>
            <a:off x="-144104" y="-1068188"/>
            <a:ext cx="24672208" cy="1532644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Azure Digital Twin Explorer (Preview)"/>
          <p:cNvSpPr txBox="1"/>
          <p:nvPr>
            <p:ph type="title"/>
          </p:nvPr>
        </p:nvSpPr>
        <p:spPr>
          <a:prstGeom prst="rect">
            <a:avLst/>
          </a:prstGeom>
        </p:spPr>
        <p:txBody>
          <a:bodyPr/>
          <a:lstStyle/>
          <a:p>
            <a:pPr/>
            <a:r>
              <a:t>Azure Digital Twin Explorer (Preview)</a:t>
            </a:r>
          </a:p>
        </p:txBody>
      </p:sp>
      <p:sp>
        <p:nvSpPr>
          <p:cNvPr id="188" name="Rozwiązanie OpenSource do wizualizacji czujników i połączeń"/>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Rozwiązanie OpenSource do wizualizacji czujników i połączeń</a:t>
            </a:r>
          </a:p>
        </p:txBody>
      </p:sp>
      <p:sp>
        <p:nvSpPr>
          <p:cNvPr id="189" name="Azure Digital Twin Explorer…"/>
          <p:cNvSpPr txBox="1"/>
          <p:nvPr/>
        </p:nvSpPr>
        <p:spPr>
          <a:xfrm>
            <a:off x="13607792" y="3765684"/>
            <a:ext cx="9249232" cy="79635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600"/>
              </a:spcBef>
              <a:defRPr sz="3400"/>
            </a:pPr>
            <a:r>
              <a:t>Azure Digital Twin Explorer</a:t>
            </a:r>
          </a:p>
          <a:p>
            <a:pPr>
              <a:spcBef>
                <a:spcPts val="600"/>
              </a:spcBef>
              <a:defRPr sz="3400"/>
            </a:pPr>
          </a:p>
          <a:p>
            <a:pPr>
              <a:spcBef>
                <a:spcPts val="600"/>
              </a:spcBef>
              <a:defRPr sz="3400"/>
            </a:pPr>
            <a:r>
              <a:t>Azure Digital Twins Explorer jest narzędziem do wizualnej reprezentacji danych zgromadzonych w formie grafowej w usłudze Azure Digital Twin.</a:t>
            </a:r>
          </a:p>
          <a:p>
            <a:pPr>
              <a:spcBef>
                <a:spcPts val="600"/>
              </a:spcBef>
              <a:defRPr sz="3400"/>
            </a:pPr>
          </a:p>
          <a:p>
            <a:pPr>
              <a:spcBef>
                <a:spcPts val="600"/>
              </a:spcBef>
              <a:defRPr sz="3400"/>
            </a:pPr>
            <a:r>
              <a:t>Możemy użyć tego narzędzie do:</a:t>
            </a:r>
          </a:p>
          <a:p>
            <a:pPr>
              <a:spcBef>
                <a:spcPts val="600"/>
              </a:spcBef>
              <a:defRPr sz="3400"/>
            </a:pPr>
          </a:p>
          <a:p>
            <a:pPr marL="304800" indent="-304800" algn="l">
              <a:spcBef>
                <a:spcPts val="600"/>
              </a:spcBef>
              <a:buSzPct val="123000"/>
              <a:buChar char="•"/>
              <a:defRPr sz="3400"/>
            </a:pPr>
            <a:r>
              <a:t>Podglądu danych</a:t>
            </a:r>
          </a:p>
          <a:p>
            <a:pPr marL="304800" indent="-304800" algn="l">
              <a:spcBef>
                <a:spcPts val="600"/>
              </a:spcBef>
              <a:buSzPct val="123000"/>
              <a:buChar char="•"/>
              <a:defRPr sz="3400"/>
            </a:pPr>
            <a:r>
              <a:t>Zapytań do bazy</a:t>
            </a:r>
          </a:p>
          <a:p>
            <a:pPr marL="304800" indent="-304800" algn="l">
              <a:spcBef>
                <a:spcPts val="600"/>
              </a:spcBef>
              <a:buSzPct val="123000"/>
              <a:buChar char="•"/>
              <a:defRPr sz="3400"/>
            </a:pPr>
            <a:r>
              <a:t>Wdrożenia modeli DTDL</a:t>
            </a:r>
          </a:p>
          <a:p>
            <a:pPr marL="304800" indent="-304800" algn="l">
              <a:spcBef>
                <a:spcPts val="600"/>
              </a:spcBef>
              <a:buSzPct val="123000"/>
              <a:buChar char="•"/>
              <a:defRPr sz="3400"/>
            </a:pPr>
            <a:r>
              <a:t>Edycji modeli</a:t>
            </a:r>
          </a:p>
          <a:p>
            <a:pPr marL="304800" indent="-304800" algn="l">
              <a:spcBef>
                <a:spcPts val="600"/>
              </a:spcBef>
              <a:buSzPct val="123000"/>
              <a:buChar char="•"/>
              <a:defRPr sz="3400"/>
            </a:pPr>
            <a:r>
              <a:t>Edycji połączeń</a:t>
            </a:r>
            <a:br/>
          </a:p>
        </p:txBody>
      </p:sp>
      <p:pic>
        <p:nvPicPr>
          <p:cNvPr id="190" name="Image" descr="Image"/>
          <p:cNvPicPr>
            <a:picLocks noChangeAspect="1"/>
          </p:cNvPicPr>
          <p:nvPr/>
        </p:nvPicPr>
        <p:blipFill>
          <a:blip r:embed="rId2">
            <a:extLst/>
          </a:blip>
          <a:stretch>
            <a:fillRect/>
          </a:stretch>
        </p:blipFill>
        <p:spPr>
          <a:xfrm>
            <a:off x="1087093" y="3671933"/>
            <a:ext cx="11289480" cy="63721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3D Scenes Studio"/>
          <p:cNvSpPr txBox="1"/>
          <p:nvPr>
            <p:ph type="title"/>
          </p:nvPr>
        </p:nvSpPr>
        <p:spPr>
          <a:prstGeom prst="rect">
            <a:avLst/>
          </a:prstGeom>
        </p:spPr>
        <p:txBody>
          <a:bodyPr/>
          <a:lstStyle/>
          <a:p>
            <a:pPr/>
            <a:r>
              <a:t>3D Scenes Studio</a:t>
            </a:r>
          </a:p>
        </p:txBody>
      </p:sp>
      <p:pic>
        <p:nvPicPr>
          <p:cNvPr id="193" name="Image" descr="Image"/>
          <p:cNvPicPr>
            <a:picLocks noChangeAspect="1"/>
          </p:cNvPicPr>
          <p:nvPr/>
        </p:nvPicPr>
        <p:blipFill>
          <a:blip r:embed="rId2">
            <a:extLst/>
          </a:blip>
          <a:stretch>
            <a:fillRect/>
          </a:stretch>
        </p:blipFill>
        <p:spPr>
          <a:xfrm>
            <a:off x="2263785" y="2594888"/>
            <a:ext cx="18809835" cy="106985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Jak działa model kosztowy ?"/>
          <p:cNvSpPr txBox="1"/>
          <p:nvPr>
            <p:ph type="title"/>
          </p:nvPr>
        </p:nvSpPr>
        <p:spPr>
          <a:prstGeom prst="rect">
            <a:avLst/>
          </a:prstGeom>
        </p:spPr>
        <p:txBody>
          <a:bodyPr/>
          <a:lstStyle/>
          <a:p>
            <a:pPr/>
            <a:r>
              <a:t>Jak działa model kosztowy ?</a:t>
            </a:r>
          </a:p>
        </p:txBody>
      </p:sp>
      <p:pic>
        <p:nvPicPr>
          <p:cNvPr id="196" name="Image" descr="Image"/>
          <p:cNvPicPr>
            <a:picLocks noChangeAspect="1"/>
          </p:cNvPicPr>
          <p:nvPr/>
        </p:nvPicPr>
        <p:blipFill>
          <a:blip r:embed="rId2">
            <a:extLst/>
          </a:blip>
          <a:stretch>
            <a:fillRect/>
          </a:stretch>
        </p:blipFill>
        <p:spPr>
          <a:xfrm>
            <a:off x="1189317" y="2732124"/>
            <a:ext cx="19178439" cy="6155684"/>
          </a:xfrm>
          <a:prstGeom prst="rect">
            <a:avLst/>
          </a:prstGeom>
          <a:ln w="12700">
            <a:miter lim="400000"/>
          </a:ln>
        </p:spPr>
      </p:pic>
      <p:sp>
        <p:nvSpPr>
          <p:cNvPr id="197" name="Customers only pay for what they consume.…"/>
          <p:cNvSpPr txBox="1"/>
          <p:nvPr/>
        </p:nvSpPr>
        <p:spPr>
          <a:xfrm>
            <a:off x="1788451" y="10535258"/>
            <a:ext cx="7046368" cy="19345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Customers only pay for what they consume.</a:t>
            </a:r>
          </a:p>
          <a:p>
            <a:pPr/>
          </a:p>
          <a:p>
            <a:pPr/>
            <a:r>
              <a:t>Message - message send to ADT</a:t>
            </a:r>
          </a:p>
          <a:p>
            <a:pPr/>
            <a:r>
              <a:t>Operation - API Call to Control Plane or Data Plane</a:t>
            </a:r>
          </a:p>
          <a:p>
            <a:pPr/>
            <a:r>
              <a:t>Query unit - Unified metric for CPU, MEM, IOPS</a:t>
            </a:r>
          </a:p>
        </p:txBody>
      </p:sp>
      <p:pic>
        <p:nvPicPr>
          <p:cNvPr id="198" name="Image" descr="Image"/>
          <p:cNvPicPr>
            <a:picLocks noChangeAspect="1"/>
          </p:cNvPicPr>
          <p:nvPr/>
        </p:nvPicPr>
        <p:blipFill>
          <a:blip r:embed="rId3">
            <a:extLst/>
          </a:blip>
          <a:stretch>
            <a:fillRect/>
          </a:stretch>
        </p:blipFill>
        <p:spPr>
          <a:xfrm>
            <a:off x="11065317" y="9361788"/>
            <a:ext cx="12385359" cy="342822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Data flow"/>
          <p:cNvSpPr txBox="1"/>
          <p:nvPr>
            <p:ph type="title"/>
          </p:nvPr>
        </p:nvSpPr>
        <p:spPr>
          <a:prstGeom prst="rect">
            <a:avLst/>
          </a:prstGeom>
        </p:spPr>
        <p:txBody>
          <a:bodyPr/>
          <a:lstStyle/>
          <a:p>
            <a:pPr/>
            <a:r>
              <a:t>Data flow</a:t>
            </a:r>
          </a:p>
        </p:txBody>
      </p:sp>
      <p:pic>
        <p:nvPicPr>
          <p:cNvPr id="201" name="Image" descr="Image"/>
          <p:cNvPicPr>
            <a:picLocks noChangeAspect="1"/>
          </p:cNvPicPr>
          <p:nvPr/>
        </p:nvPicPr>
        <p:blipFill>
          <a:blip r:embed="rId2">
            <a:extLst/>
          </a:blip>
          <a:stretch>
            <a:fillRect/>
          </a:stretch>
        </p:blipFill>
        <p:spPr>
          <a:xfrm>
            <a:off x="1908692" y="2344177"/>
            <a:ext cx="20566616" cy="1089366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Machine Learning i symulacja przyszłych zachowań"/>
          <p:cNvSpPr txBox="1"/>
          <p:nvPr>
            <p:ph type="title"/>
          </p:nvPr>
        </p:nvSpPr>
        <p:spPr>
          <a:prstGeom prst="rect">
            <a:avLst/>
          </a:prstGeom>
        </p:spPr>
        <p:txBody>
          <a:bodyPr/>
          <a:lstStyle>
            <a:lvl1pPr defTabSz="2072588">
              <a:defRPr spc="-144" sz="7225"/>
            </a:lvl1pPr>
          </a:lstStyle>
          <a:p>
            <a:pPr/>
            <a:r>
              <a:t>Machine Learning i symulacja przyszłych zachowań</a:t>
            </a:r>
          </a:p>
        </p:txBody>
      </p:sp>
      <p:pic>
        <p:nvPicPr>
          <p:cNvPr id="204" name="Image" descr="Image"/>
          <p:cNvPicPr>
            <a:picLocks noChangeAspect="1"/>
          </p:cNvPicPr>
          <p:nvPr/>
        </p:nvPicPr>
        <p:blipFill>
          <a:blip r:embed="rId2">
            <a:extLst/>
          </a:blip>
          <a:stretch>
            <a:fillRect/>
          </a:stretch>
        </p:blipFill>
        <p:spPr>
          <a:xfrm>
            <a:off x="2608657" y="2169274"/>
            <a:ext cx="19166686" cy="108763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Image" descr="Image"/>
          <p:cNvPicPr>
            <a:picLocks noChangeAspect="1"/>
          </p:cNvPicPr>
          <p:nvPr/>
        </p:nvPicPr>
        <p:blipFill>
          <a:blip r:embed="rId2">
            <a:extLst/>
          </a:blip>
          <a:stretch>
            <a:fillRect/>
          </a:stretch>
        </p:blipFill>
        <p:spPr>
          <a:xfrm>
            <a:off x="-695929" y="-637527"/>
            <a:ext cx="25970877" cy="1464671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2">
            <a:extLst/>
          </a:blip>
          <a:stretch>
            <a:fillRect/>
          </a:stretch>
        </p:blipFill>
        <p:spPr>
          <a:xfrm>
            <a:off x="-33056" y="-152700"/>
            <a:ext cx="24962624" cy="14021400"/>
          </a:xfrm>
          <a:prstGeom prst="rect">
            <a:avLst/>
          </a:prstGeom>
          <a:ln w="12700">
            <a:miter lim="400000"/>
          </a:ln>
        </p:spPr>
      </p:pic>
      <p:sp>
        <p:nvSpPr>
          <p:cNvPr id="209" name="Rafinerie i platformy wiertnicze…"/>
          <p:cNvSpPr txBox="1"/>
          <p:nvPr/>
        </p:nvSpPr>
        <p:spPr>
          <a:xfrm>
            <a:off x="1141018" y="2614636"/>
            <a:ext cx="16648203" cy="100242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199" indent="-457199" algn="l">
              <a:lnSpc>
                <a:spcPct val="110000"/>
              </a:lnSpc>
              <a:spcBef>
                <a:spcPts val="1000"/>
              </a:spcBef>
              <a:buClr>
                <a:srgbClr val="FEFDFF"/>
              </a:buClr>
              <a:buSzPct val="123000"/>
              <a:buChar char="•"/>
              <a:defRPr sz="4800">
                <a:solidFill>
                  <a:srgbClr val="000000"/>
                </a:solidFill>
              </a:defRPr>
            </a:pPr>
            <a:r>
              <a:t>Rafinerie i platformy wiertnicze</a:t>
            </a:r>
          </a:p>
          <a:p>
            <a:pPr marL="457199" indent="-457199" algn="l">
              <a:lnSpc>
                <a:spcPct val="110000"/>
              </a:lnSpc>
              <a:spcBef>
                <a:spcPts val="1000"/>
              </a:spcBef>
              <a:buClr>
                <a:srgbClr val="FEFDFF"/>
              </a:buClr>
              <a:buSzPct val="123000"/>
              <a:buChar char="•"/>
              <a:defRPr sz="4800">
                <a:solidFill>
                  <a:srgbClr val="000000"/>
                </a:solidFill>
              </a:defRPr>
            </a:pPr>
            <a:r>
              <a:t>Fabryki</a:t>
            </a:r>
          </a:p>
          <a:p>
            <a:pPr marL="457199" indent="-457199" algn="l">
              <a:lnSpc>
                <a:spcPct val="110000"/>
              </a:lnSpc>
              <a:spcBef>
                <a:spcPts val="1000"/>
              </a:spcBef>
              <a:buClr>
                <a:srgbClr val="FEFDFF"/>
              </a:buClr>
              <a:buSzPct val="123000"/>
              <a:buChar char="•"/>
              <a:defRPr sz="4800">
                <a:solidFill>
                  <a:srgbClr val="000000"/>
                </a:solidFill>
              </a:defRPr>
            </a:pPr>
            <a:r>
              <a:t>Transport</a:t>
            </a:r>
          </a:p>
          <a:p>
            <a:pPr marL="457199" indent="-457199" algn="l">
              <a:lnSpc>
                <a:spcPct val="110000"/>
              </a:lnSpc>
              <a:spcBef>
                <a:spcPts val="1000"/>
              </a:spcBef>
              <a:buClr>
                <a:srgbClr val="FEFDFF"/>
              </a:buClr>
              <a:buSzPct val="123000"/>
              <a:buChar char="•"/>
              <a:defRPr sz="4800">
                <a:solidFill>
                  <a:srgbClr val="000000"/>
                </a:solidFill>
              </a:defRPr>
            </a:pPr>
            <a:r>
              <a:t>Sterowanie ruchem</a:t>
            </a:r>
          </a:p>
          <a:p>
            <a:pPr marL="457199" indent="-457199" algn="l">
              <a:lnSpc>
                <a:spcPct val="110000"/>
              </a:lnSpc>
              <a:spcBef>
                <a:spcPts val="1000"/>
              </a:spcBef>
              <a:buClr>
                <a:srgbClr val="FEFDFF"/>
              </a:buClr>
              <a:buSzPct val="123000"/>
              <a:buChar char="•"/>
              <a:defRPr sz="4800">
                <a:solidFill>
                  <a:srgbClr val="000000"/>
                </a:solidFill>
              </a:defRPr>
            </a:pPr>
            <a:r>
              <a:t>Kolej</a:t>
            </a:r>
          </a:p>
          <a:p>
            <a:pPr marL="457199" indent="-457199" algn="l">
              <a:lnSpc>
                <a:spcPct val="110000"/>
              </a:lnSpc>
              <a:spcBef>
                <a:spcPts val="1000"/>
              </a:spcBef>
              <a:buClr>
                <a:srgbClr val="FEFDFF"/>
              </a:buClr>
              <a:buSzPct val="123000"/>
              <a:buChar char="•"/>
              <a:defRPr sz="4800">
                <a:solidFill>
                  <a:srgbClr val="000000"/>
                </a:solidFill>
              </a:defRPr>
            </a:pPr>
            <a:r>
              <a:t>Centra danych</a:t>
            </a:r>
          </a:p>
          <a:p>
            <a:pPr marL="457199" indent="-457199" algn="l">
              <a:lnSpc>
                <a:spcPct val="110000"/>
              </a:lnSpc>
              <a:spcBef>
                <a:spcPts val="1000"/>
              </a:spcBef>
              <a:buClr>
                <a:srgbClr val="FEFDFF"/>
              </a:buClr>
              <a:buSzPct val="123000"/>
              <a:buChar char="•"/>
              <a:defRPr sz="4800">
                <a:solidFill>
                  <a:srgbClr val="000000"/>
                </a:solidFill>
              </a:defRPr>
            </a:pPr>
            <a:r>
              <a:t>Elementy sieci energetycznych</a:t>
            </a:r>
          </a:p>
          <a:p>
            <a:pPr marL="457199" indent="-457199" algn="l">
              <a:lnSpc>
                <a:spcPct val="110000"/>
              </a:lnSpc>
              <a:spcBef>
                <a:spcPts val="1000"/>
              </a:spcBef>
              <a:buClr>
                <a:srgbClr val="FEFDFF"/>
              </a:buClr>
              <a:buSzPct val="123000"/>
              <a:buChar char="•"/>
              <a:defRPr sz="4800">
                <a:solidFill>
                  <a:srgbClr val="000000"/>
                </a:solidFill>
              </a:defRPr>
            </a:pPr>
            <a:r>
              <a:t>Elektrownie </a:t>
            </a:r>
          </a:p>
          <a:p>
            <a:pPr marL="457199" indent="-457199" algn="l">
              <a:lnSpc>
                <a:spcPct val="110000"/>
              </a:lnSpc>
              <a:spcBef>
                <a:spcPts val="1000"/>
              </a:spcBef>
              <a:buClr>
                <a:srgbClr val="FEFDFF"/>
              </a:buClr>
              <a:buSzPct val="123000"/>
              <a:buChar char="•"/>
              <a:defRPr sz="4800">
                <a:solidFill>
                  <a:srgbClr val="000000"/>
                </a:solidFill>
              </a:defRPr>
            </a:pPr>
            <a:r>
              <a:t>Optymalizacja farm wiatrowych i słonecznych</a:t>
            </a:r>
          </a:p>
          <a:p>
            <a:pPr marL="457199" indent="-457199" algn="l">
              <a:lnSpc>
                <a:spcPct val="110000"/>
              </a:lnSpc>
              <a:spcBef>
                <a:spcPts val="1000"/>
              </a:spcBef>
              <a:buClr>
                <a:srgbClr val="FEFDFF"/>
              </a:buClr>
              <a:buSzPct val="123000"/>
              <a:buChar char="•"/>
              <a:defRPr sz="4800">
                <a:solidFill>
                  <a:srgbClr val="000000"/>
                </a:solidFill>
              </a:defRPr>
            </a:pPr>
            <a:r>
              <a:t>Rolnictwo</a:t>
            </a:r>
          </a:p>
          <a:p>
            <a:pPr marL="457199" indent="-457199" algn="l">
              <a:lnSpc>
                <a:spcPct val="110000"/>
              </a:lnSpc>
              <a:spcBef>
                <a:spcPts val="1000"/>
              </a:spcBef>
              <a:buClr>
                <a:srgbClr val="FEFDFF"/>
              </a:buClr>
              <a:buSzPct val="123000"/>
              <a:buChar char="•"/>
              <a:defRPr sz="4800">
                <a:solidFill>
                  <a:srgbClr val="000000"/>
                </a:solidFill>
              </a:defRPr>
            </a:pPr>
            <a:r>
              <a:t>I wiele, wiele więcej zastosowań …</a:t>
            </a:r>
          </a:p>
        </p:txBody>
      </p:sp>
      <p:sp>
        <p:nvSpPr>
          <p:cNvPr id="210" name="Dla kogo jest ten produkt"/>
          <p:cNvSpPr txBox="1"/>
          <p:nvPr>
            <p:ph type="title" idx="4294967295"/>
          </p:nvPr>
        </p:nvSpPr>
        <p:spPr>
          <a:xfrm>
            <a:off x="807879" y="810135"/>
            <a:ext cx="21971001" cy="1434950"/>
          </a:xfrm>
          <a:prstGeom prst="rect">
            <a:avLst/>
          </a:prstGeom>
        </p:spPr>
        <p:txBody>
          <a:bodyPr/>
          <a:lstStyle>
            <a:lvl1pPr>
              <a:spcBef>
                <a:spcPts val="800"/>
              </a:spcBef>
              <a:defRPr>
                <a:solidFill>
                  <a:srgbClr val="000000"/>
                </a:solidFill>
              </a:defRPr>
            </a:lvl1pPr>
          </a:lstStyle>
          <a:p>
            <a:pPr/>
            <a:r>
              <a:t>Dla kogo jest ten produkt</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9">
                                            <p:bg/>
                                          </p:spTgt>
                                        </p:tgtEl>
                                        <p:attrNameLst>
                                          <p:attrName>style.visibility</p:attrName>
                                        </p:attrNameLst>
                                      </p:cBhvr>
                                      <p:to>
                                        <p:strVal val="visible"/>
                                      </p:to>
                                    </p:set>
                                  </p:childTnLst>
                                </p:cTn>
                              </p:par>
                              <p:par>
                                <p:cTn id="11" presetClass="entr" nodeType="withEffect" presetSubtype="0" presetID="1" grpId="2" fill="hold">
                                  <p:stCondLst>
                                    <p:cond delay="0"/>
                                  </p:stCondLst>
                                  <p:iterate type="el" backwards="0">
                                    <p:tmAbs val="0"/>
                                  </p:iterate>
                                  <p:childTnLst>
                                    <p:set>
                                      <p:cBhvr>
                                        <p:cTn id="12" fill="hold"/>
                                        <p:tgtEl>
                                          <p:spTgt spid="20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20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20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2" fill="hold">
                                  <p:stCondLst>
                                    <p:cond delay="0"/>
                                  </p:stCondLst>
                                  <p:iterate type="el" backwards="0">
                                    <p:tmAbs val="0"/>
                                  </p:iterate>
                                  <p:childTnLst>
                                    <p:set>
                                      <p:cBhvr>
                                        <p:cTn id="24" fill="hold"/>
                                        <p:tgtEl>
                                          <p:spTgt spid="20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2" fill="hold">
                                  <p:stCondLst>
                                    <p:cond delay="0"/>
                                  </p:stCondLst>
                                  <p:iterate type="el" backwards="0">
                                    <p:tmAbs val="0"/>
                                  </p:iterate>
                                  <p:childTnLst>
                                    <p:set>
                                      <p:cBhvr>
                                        <p:cTn id="28" fill="hold"/>
                                        <p:tgtEl>
                                          <p:spTgt spid="209">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2" fill="hold">
                                  <p:stCondLst>
                                    <p:cond delay="0"/>
                                  </p:stCondLst>
                                  <p:iterate type="el" backwards="0">
                                    <p:tmAbs val="0"/>
                                  </p:iterate>
                                  <p:childTnLst>
                                    <p:set>
                                      <p:cBhvr>
                                        <p:cTn id="32" fill="hold"/>
                                        <p:tgtEl>
                                          <p:spTgt spid="209">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2" fill="hold">
                                  <p:stCondLst>
                                    <p:cond delay="0"/>
                                  </p:stCondLst>
                                  <p:iterate type="el" backwards="0">
                                    <p:tmAbs val="0"/>
                                  </p:iterate>
                                  <p:childTnLst>
                                    <p:set>
                                      <p:cBhvr>
                                        <p:cTn id="36" fill="hold"/>
                                        <p:tgtEl>
                                          <p:spTgt spid="209">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2" fill="hold">
                                  <p:stCondLst>
                                    <p:cond delay="0"/>
                                  </p:stCondLst>
                                  <p:iterate type="el" backwards="0">
                                    <p:tmAbs val="0"/>
                                  </p:iterate>
                                  <p:childTnLst>
                                    <p:set>
                                      <p:cBhvr>
                                        <p:cTn id="40" fill="hold"/>
                                        <p:tgtEl>
                                          <p:spTgt spid="209">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2" fill="hold">
                                  <p:stCondLst>
                                    <p:cond delay="0"/>
                                  </p:stCondLst>
                                  <p:iterate type="el" backwards="0">
                                    <p:tmAbs val="0"/>
                                  </p:iterate>
                                  <p:childTnLst>
                                    <p:set>
                                      <p:cBhvr>
                                        <p:cTn id="44" fill="hold"/>
                                        <p:tgtEl>
                                          <p:spTgt spid="209">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2" fill="hold">
                                  <p:stCondLst>
                                    <p:cond delay="0"/>
                                  </p:stCondLst>
                                  <p:iterate type="el" backwards="0">
                                    <p:tmAbs val="0"/>
                                  </p:iterate>
                                  <p:childTnLst>
                                    <p:set>
                                      <p:cBhvr>
                                        <p:cTn id="48" fill="hold"/>
                                        <p:tgtEl>
                                          <p:spTgt spid="209">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2" fill="hold">
                                  <p:stCondLst>
                                    <p:cond delay="0"/>
                                  </p:stCondLst>
                                  <p:iterate type="el" backwards="0">
                                    <p:tmAbs val="0"/>
                                  </p:iterate>
                                  <p:childTnLst>
                                    <p:set>
                                      <p:cBhvr>
                                        <p:cTn id="52" fill="hold"/>
                                        <p:tgtEl>
                                          <p:spTgt spid="20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0" grpId="1"/>
      <p:bldP build="p" bldLvl="5" animBg="1" rev="0" advAuto="0" spid="209"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Image" descr="Image"/>
          <p:cNvPicPr>
            <a:picLocks noChangeAspect="1"/>
          </p:cNvPicPr>
          <p:nvPr/>
        </p:nvPicPr>
        <p:blipFill>
          <a:blip r:embed="rId2">
            <a:extLst/>
          </a:blip>
          <a:stretch>
            <a:fillRect/>
          </a:stretch>
        </p:blipFill>
        <p:spPr>
          <a:xfrm>
            <a:off x="-159732" y="-190918"/>
            <a:ext cx="24703464" cy="24027685"/>
          </a:xfrm>
          <a:prstGeom prst="rect">
            <a:avLst/>
          </a:prstGeom>
          <a:ln w="12700">
            <a:miter lim="400000"/>
          </a:ln>
        </p:spPr>
      </p:pic>
      <p:sp>
        <p:nvSpPr>
          <p:cNvPr id="213" name="Digital Twin w Lotos"/>
          <p:cNvSpPr txBox="1"/>
          <p:nvPr>
            <p:ph type="title"/>
          </p:nvPr>
        </p:nvSpPr>
        <p:spPr>
          <a:xfrm>
            <a:off x="1206500" y="1265701"/>
            <a:ext cx="21971000" cy="1622582"/>
          </a:xfrm>
          <a:prstGeom prst="rect">
            <a:avLst/>
          </a:prstGeom>
        </p:spPr>
        <p:txBody>
          <a:bodyPr/>
          <a:lstStyle>
            <a:lvl1pPr defTabSz="825500">
              <a:lnSpc>
                <a:spcPct val="110000"/>
              </a:lnSpc>
              <a:defRPr spc="0" sz="9000"/>
            </a:lvl1pPr>
          </a:lstStyle>
          <a:p>
            <a:pPr/>
            <a:r>
              <a:t>Digital Twin w Lotos</a:t>
            </a:r>
          </a:p>
        </p:txBody>
      </p:sp>
      <p:sp>
        <p:nvSpPr>
          <p:cNvPr id="214" name="Najnowocześniejszy projekt w Polsce…"/>
          <p:cNvSpPr txBox="1"/>
          <p:nvPr/>
        </p:nvSpPr>
        <p:spPr>
          <a:xfrm>
            <a:off x="2472241" y="6093099"/>
            <a:ext cx="21150122" cy="22084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10000"/>
              </a:lnSpc>
              <a:defRPr b="1" sz="6600"/>
            </a:pPr>
            <a:r>
              <a:t>Najnowocześniejszy projekt w Polsce</a:t>
            </a:r>
          </a:p>
          <a:p>
            <a:pPr>
              <a:lnSpc>
                <a:spcPct val="110000"/>
              </a:lnSpc>
              <a:defRPr b="1" sz="6600"/>
            </a:pPr>
            <a:r>
              <a:t>i top projektów w Europie</a:t>
            </a:r>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6" name="„Bardziej trafne przewidywanie awarii i odpowiednie zarządzanie ryzykiem potwierdzi, że wydłużenie okresu eksploatacji między poszczególnymi postojami remontowymi jest realizowane zgodnie z najwyższymi standardami bezpieczeństwa. Dla rafinerii każdy dzie"/>
          <p:cNvSpPr txBox="1"/>
          <p:nvPr/>
        </p:nvSpPr>
        <p:spPr>
          <a:xfrm>
            <a:off x="2652903" y="3112718"/>
            <a:ext cx="19078193" cy="74905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spcBef>
                <a:spcPts val="800"/>
              </a:spcBef>
              <a:defRPr sz="3800"/>
            </a:lvl1pPr>
          </a:lstStyle>
          <a:p>
            <a:pPr/>
            <a:r>
              <a:t>„Bardziej trafne przewidywanie awarii i odpowiednie zarządzanie ryzykiem potwierdzi, że wydłużenie okresu eksploatacji między poszczególnymi postojami remontowymi jest realizowane zgodnie z najwyższymi standardami bezpieczeństwa. Dla rafinerii każdy dzień dłuższego wykorzystania pełnych mocy przetwórczych ma olbrzymie korzyści i przynosi konkretne oszczędności finansowe mierzone w milionach złotych. Jeśli posiadamy narzędzia, które pozwolą na przewidywanie zmian, będziemy mogli podejmować bardziej trafne decyzje. Dodatkowo wykorzystanie takich wysokospecjalistycznych, cyfrowych narzędzi uwiarygodni nas przed naszym partnerem Urzędem Dozoru Technicznego, który decyduje o dopuszczeniu naszych urządzeń do eksploatacji” – przekonuje Tomasz Branicki, dyrektor ds. techniki w spółce Rafineria Gdańska Sp. z o.o., należącej do Grupy LOTOS (dawniej: Lotos Asfalt).</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3080D"/>
            </a:gs>
            <a:gs pos="100000">
              <a:srgbClr val="000000"/>
            </a:gs>
          </a:gsLst>
          <a:lin ang="3163366" scaled="0"/>
        </a:gradFill>
      </p:bgPr>
    </p:bg>
    <p:spTree>
      <p:nvGrpSpPr>
        <p:cNvPr id="1" name=""/>
        <p:cNvGrpSpPr/>
        <p:nvPr/>
      </p:nvGrpSpPr>
      <p:grpSpPr>
        <a:xfrm>
          <a:off x="0" y="0"/>
          <a:ext cx="0" cy="0"/>
          <a:chOff x="0" y="0"/>
          <a:chExt cx="0" cy="0"/>
        </a:xfrm>
      </p:grpSpPr>
      <p:sp>
        <p:nvSpPr>
          <p:cNvPr id="156" name="Text Placeholder 1"/>
          <p:cNvSpPr txBox="1"/>
          <p:nvPr/>
        </p:nvSpPr>
        <p:spPr>
          <a:xfrm>
            <a:off x="1547339" y="2321461"/>
            <a:ext cx="9113333" cy="997949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914400">
              <a:lnSpc>
                <a:spcPct val="90000"/>
              </a:lnSpc>
              <a:spcBef>
                <a:spcPts val="1000"/>
              </a:spcBef>
              <a:defRPr sz="9900">
                <a:solidFill>
                  <a:srgbClr val="FEFDFF"/>
                </a:solidFill>
              </a:defRPr>
            </a:pPr>
            <a:r>
              <a:t>Marek Serba</a:t>
            </a:r>
          </a:p>
          <a:p>
            <a:pPr algn="l" defTabSz="914400">
              <a:lnSpc>
                <a:spcPct val="90000"/>
              </a:lnSpc>
              <a:spcBef>
                <a:spcPts val="1000"/>
              </a:spcBef>
              <a:defRPr sz="4200">
                <a:solidFill>
                  <a:srgbClr val="FEFDFF"/>
                </a:solidFill>
              </a:defRPr>
            </a:pPr>
            <a:r>
              <a:t>Pracuje w IT od przeszło 14 lat </a:t>
            </a:r>
          </a:p>
          <a:p>
            <a:pPr algn="l" defTabSz="914400">
              <a:lnSpc>
                <a:spcPct val="90000"/>
              </a:lnSpc>
              <a:spcBef>
                <a:spcPts val="1000"/>
              </a:spcBef>
              <a:defRPr sz="4200">
                <a:solidFill>
                  <a:srgbClr val="FEFDFF"/>
                </a:solidFill>
              </a:defRPr>
            </a:pPr>
          </a:p>
          <a:p>
            <a:pPr algn="l" defTabSz="914400">
              <a:lnSpc>
                <a:spcPct val="90000"/>
              </a:lnSpc>
              <a:spcBef>
                <a:spcPts val="1000"/>
              </a:spcBef>
              <a:defRPr sz="4200">
                <a:solidFill>
                  <a:srgbClr val="FEFDFF"/>
                </a:solidFill>
              </a:defRPr>
            </a:pPr>
            <a:r>
              <a:t>Azure Cloud Platform Manager</a:t>
            </a:r>
          </a:p>
          <a:p>
            <a:pPr algn="l" defTabSz="914400">
              <a:spcBef>
                <a:spcPts val="1000"/>
              </a:spcBef>
              <a:defRPr sz="4200">
                <a:solidFill>
                  <a:srgbClr val="FEFDFF"/>
                </a:solidFill>
              </a:defRPr>
            </a:pPr>
            <a:r>
              <a:t>w firmie:</a:t>
            </a:r>
          </a:p>
          <a:p>
            <a:pPr algn="l" defTabSz="914400">
              <a:lnSpc>
                <a:spcPct val="90000"/>
              </a:lnSpc>
              <a:spcBef>
                <a:spcPts val="1000"/>
              </a:spcBef>
              <a:defRPr sz="4200">
                <a:solidFill>
                  <a:srgbClr val="FEFDFF"/>
                </a:solidFill>
              </a:defRPr>
            </a:pPr>
          </a:p>
          <a:p>
            <a:pPr algn="l" defTabSz="914400">
              <a:lnSpc>
                <a:spcPct val="90000"/>
              </a:lnSpc>
              <a:spcBef>
                <a:spcPts val="1000"/>
              </a:spcBef>
              <a:defRPr sz="4200">
                <a:solidFill>
                  <a:srgbClr val="FEFDFF"/>
                </a:solidFill>
              </a:defRPr>
            </a:pPr>
          </a:p>
          <a:p>
            <a:pPr algn="l" defTabSz="914400">
              <a:lnSpc>
                <a:spcPct val="110000"/>
              </a:lnSpc>
              <a:spcBef>
                <a:spcPts val="1000"/>
              </a:spcBef>
              <a:defRPr sz="4200">
                <a:solidFill>
                  <a:srgbClr val="FEFDFF"/>
                </a:solidFill>
              </a:defRPr>
            </a:pPr>
            <a:r>
              <a:t>Links:</a:t>
            </a:r>
          </a:p>
          <a:p>
            <a:pPr lvl="1" marL="1143000" indent="-533400" algn="l" defTabSz="914400">
              <a:lnSpc>
                <a:spcPct val="110000"/>
              </a:lnSpc>
              <a:spcBef>
                <a:spcPts val="500"/>
              </a:spcBef>
              <a:buSzPct val="40000"/>
              <a:buBlip>
                <a:blip r:embed="rId2"/>
              </a:buBlip>
              <a:defRPr sz="4200">
                <a:solidFill>
                  <a:srgbClr val="FEFDFF"/>
                </a:solidFill>
              </a:defRPr>
            </a:pPr>
            <a:r>
              <a:t>linkedin.com/in/techfellow</a:t>
            </a:r>
          </a:p>
          <a:p>
            <a:pPr lvl="1" marL="1143000" indent="-533400" algn="l" defTabSz="914400">
              <a:lnSpc>
                <a:spcPct val="110000"/>
              </a:lnSpc>
              <a:spcBef>
                <a:spcPts val="500"/>
              </a:spcBef>
              <a:buSzPct val="40000"/>
              <a:buBlip>
                <a:blip r:embed="rId2"/>
              </a:buBlip>
              <a:defRPr sz="4200">
                <a:solidFill>
                  <a:srgbClr val="FEFDFF"/>
                </a:solidFill>
              </a:defRPr>
            </a:pPr>
            <a:r>
              <a:t>github.com/technicalflow</a:t>
            </a:r>
          </a:p>
          <a:p>
            <a:pPr lvl="1" marL="1143000" indent="-533400" algn="l" defTabSz="914400">
              <a:lnSpc>
                <a:spcPct val="110000"/>
              </a:lnSpc>
              <a:spcBef>
                <a:spcPts val="500"/>
              </a:spcBef>
              <a:buSzPct val="40000"/>
              <a:buBlip>
                <a:blip r:embed="rId2"/>
              </a:buBlip>
              <a:defRPr sz="4200">
                <a:solidFill>
                  <a:srgbClr val="FEFDFF"/>
                </a:solidFill>
              </a:defRPr>
            </a:pPr>
            <a:r>
              <a:t>twitter.com/technicalflow</a:t>
            </a:r>
          </a:p>
          <a:p>
            <a:pPr lvl="1" marL="1143000" indent="-533400" algn="l" defTabSz="914400">
              <a:lnSpc>
                <a:spcPct val="110000"/>
              </a:lnSpc>
              <a:spcBef>
                <a:spcPts val="500"/>
              </a:spcBef>
              <a:buSzPct val="40000"/>
              <a:buBlip>
                <a:blip r:embed="rId2"/>
              </a:buBlip>
              <a:defRPr sz="4200">
                <a:solidFill>
                  <a:srgbClr val="FEFDFF"/>
                </a:solidFill>
              </a:defRPr>
            </a:pPr>
            <a:r>
              <a:t>mysmall.cloud</a:t>
            </a:r>
          </a:p>
        </p:txBody>
      </p:sp>
      <p:pic>
        <p:nvPicPr>
          <p:cNvPr id="157" name="Image" descr="Image"/>
          <p:cNvPicPr>
            <a:picLocks noChangeAspect="1"/>
          </p:cNvPicPr>
          <p:nvPr/>
        </p:nvPicPr>
        <p:blipFill>
          <a:blip r:embed="rId3">
            <a:extLst/>
          </a:blip>
          <a:stretch>
            <a:fillRect/>
          </a:stretch>
        </p:blipFill>
        <p:spPr>
          <a:xfrm>
            <a:off x="12566614" y="86050"/>
            <a:ext cx="11623963" cy="13543900"/>
          </a:xfrm>
          <a:prstGeom prst="rect">
            <a:avLst/>
          </a:prstGeom>
          <a:ln w="12700">
            <a:miter lim="400000"/>
          </a:ln>
        </p:spPr>
      </p:pic>
      <p:pic>
        <p:nvPicPr>
          <p:cNvPr id="158" name="Image" descr="Image"/>
          <p:cNvPicPr>
            <a:picLocks noChangeAspect="1"/>
          </p:cNvPicPr>
          <p:nvPr/>
        </p:nvPicPr>
        <p:blipFill>
          <a:blip r:embed="rId4">
            <a:extLst/>
          </a:blip>
          <a:stretch>
            <a:fillRect/>
          </a:stretch>
        </p:blipFill>
        <p:spPr>
          <a:xfrm>
            <a:off x="3418377" y="5954976"/>
            <a:ext cx="6914293" cy="180604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Digital Twin w Lotos"/>
          <p:cNvSpPr txBox="1"/>
          <p:nvPr>
            <p:ph type="title"/>
          </p:nvPr>
        </p:nvSpPr>
        <p:spPr>
          <a:prstGeom prst="rect">
            <a:avLst/>
          </a:prstGeom>
        </p:spPr>
        <p:txBody>
          <a:bodyPr/>
          <a:lstStyle>
            <a:lvl1pPr defTabSz="784225">
              <a:lnSpc>
                <a:spcPct val="100000"/>
              </a:lnSpc>
              <a:defRPr spc="0" sz="8740"/>
            </a:lvl1pPr>
          </a:lstStyle>
          <a:p>
            <a:pPr/>
            <a:r>
              <a:t>Digital Twin w Lotos</a:t>
            </a:r>
          </a:p>
        </p:txBody>
      </p:sp>
      <p:sp>
        <p:nvSpPr>
          <p:cNvPr id="219" name="Problemy rafinerii"/>
          <p:cNvSpPr txBox="1"/>
          <p:nvPr>
            <p:ph type="body" idx="21"/>
          </p:nvPr>
        </p:nvSpPr>
        <p:spPr>
          <a:xfrm>
            <a:off x="1206500" y="2249704"/>
            <a:ext cx="21971000" cy="934779"/>
          </a:xfrm>
          <a:prstGeom prst="rect">
            <a:avLst/>
          </a:prstGeom>
          <a:extLst>
            <a:ext uri="{C572A759-6A51-4108-AA02-DFA0A04FC94B}">
              <ma14:wrappingTextBoxFlag xmlns:ma14="http://schemas.microsoft.com/office/mac/drawingml/2011/main" val="1"/>
            </a:ext>
          </a:extLst>
        </p:spPr>
        <p:txBody>
          <a:bodyPr/>
          <a:lstStyle/>
          <a:p>
            <a:pPr/>
            <a:r>
              <a:t>Problemy rafinerii</a:t>
            </a:r>
          </a:p>
        </p:txBody>
      </p:sp>
      <p:sp>
        <p:nvSpPr>
          <p:cNvPr id="220" name="Badanie sprzętu wydobywczego dwa razy do roku…"/>
          <p:cNvSpPr txBox="1"/>
          <p:nvPr/>
        </p:nvSpPr>
        <p:spPr>
          <a:xfrm>
            <a:off x="1071047" y="3270643"/>
            <a:ext cx="21316028" cy="79028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spcBef>
                <a:spcPts val="2200"/>
              </a:spcBef>
              <a:defRPr sz="6500"/>
            </a:pPr>
          </a:p>
          <a:p>
            <a:pPr marL="584199" indent="-584199" algn="l">
              <a:lnSpc>
                <a:spcPct val="110000"/>
              </a:lnSpc>
              <a:spcBef>
                <a:spcPts val="2200"/>
              </a:spcBef>
              <a:buSzPct val="123000"/>
              <a:buChar char="•"/>
              <a:defRPr sz="6500"/>
            </a:pPr>
            <a:r>
              <a:t>Badanie sprzętu wydobywczego dwa razy do roku</a:t>
            </a:r>
          </a:p>
          <a:p>
            <a:pPr marL="584199" indent="-584199" algn="l">
              <a:lnSpc>
                <a:spcPct val="110000"/>
              </a:lnSpc>
              <a:spcBef>
                <a:spcPts val="2200"/>
              </a:spcBef>
              <a:buSzPct val="123000"/>
              <a:buChar char="•"/>
              <a:defRPr sz="6500"/>
            </a:pPr>
            <a:r>
              <a:t>Wstrzymanie prac na około 2 tygodnie</a:t>
            </a:r>
          </a:p>
          <a:p>
            <a:pPr marL="584199" indent="-584199" algn="l">
              <a:lnSpc>
                <a:spcPct val="110000"/>
              </a:lnSpc>
              <a:spcBef>
                <a:spcPts val="2200"/>
              </a:spcBef>
              <a:buSzPct val="123000"/>
              <a:buChar char="•"/>
              <a:defRPr sz="6500"/>
            </a:pPr>
            <a:r>
              <a:t>Koszt przestoju przekraczają znacząco koszt części</a:t>
            </a:r>
          </a:p>
          <a:p>
            <a:pPr marL="584199" indent="-584199" algn="l">
              <a:lnSpc>
                <a:spcPct val="110000"/>
              </a:lnSpc>
              <a:spcBef>
                <a:spcPts val="2200"/>
              </a:spcBef>
              <a:buSzPct val="123000"/>
              <a:buChar char="•"/>
              <a:defRPr sz="6500"/>
            </a:pPr>
            <a:r>
              <a:t>UDT musi nadzorować pracę i tworzyć raporty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2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2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2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2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0"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Największy projekt tego typu w Polsce"/>
          <p:cNvSpPr txBox="1"/>
          <p:nvPr>
            <p:ph type="title"/>
          </p:nvPr>
        </p:nvSpPr>
        <p:spPr>
          <a:prstGeom prst="rect">
            <a:avLst/>
          </a:prstGeom>
        </p:spPr>
        <p:txBody>
          <a:bodyPr/>
          <a:lstStyle>
            <a:lvl1pPr>
              <a:defRPr>
                <a:solidFill>
                  <a:srgbClr val="FEFDFF"/>
                </a:solidFill>
              </a:defRPr>
            </a:lvl1pPr>
          </a:lstStyle>
          <a:p>
            <a:pPr/>
            <a:r>
              <a:t>Największy projekt tego typu w Polsce</a:t>
            </a:r>
          </a:p>
        </p:txBody>
      </p:sp>
      <p:sp>
        <p:nvSpPr>
          <p:cNvPr id="223" name="Digital Twin w Loto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Digital Twin w Lotos</a:t>
            </a:r>
          </a:p>
        </p:txBody>
      </p:sp>
      <p:sp>
        <p:nvSpPr>
          <p:cNvPr id="224" name="Dzięki Digital Twin:"/>
          <p:cNvSpPr txBox="1"/>
          <p:nvPr/>
        </p:nvSpPr>
        <p:spPr>
          <a:xfrm>
            <a:off x="1025540" y="4698806"/>
            <a:ext cx="16923786" cy="24441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spcBef>
                <a:spcPts val="500"/>
              </a:spcBef>
              <a:defRPr sz="4600"/>
            </a:pPr>
            <a:r>
              <a:t>Dzięki Digital Twin:</a:t>
            </a:r>
          </a:p>
          <a:p>
            <a:pPr algn="l">
              <a:lnSpc>
                <a:spcPct val="110000"/>
              </a:lnSpc>
              <a:spcBef>
                <a:spcPts val="500"/>
              </a:spcBef>
              <a:defRPr sz="4600"/>
            </a:pPr>
          </a:p>
        </p:txBody>
      </p:sp>
      <p:sp>
        <p:nvSpPr>
          <p:cNvPr id="225" name="Najbardziej aktualny monitoring zużycia komponentów…"/>
          <p:cNvSpPr txBox="1"/>
          <p:nvPr/>
        </p:nvSpPr>
        <p:spPr>
          <a:xfrm>
            <a:off x="1004629" y="6150942"/>
            <a:ext cx="15530882" cy="58045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82600" indent="-482600" algn="l">
              <a:lnSpc>
                <a:spcPct val="110000"/>
              </a:lnSpc>
              <a:spcBef>
                <a:spcPts val="300"/>
              </a:spcBef>
              <a:buSzPct val="40000"/>
              <a:buBlip>
                <a:blip r:embed="rId2"/>
              </a:buBlip>
              <a:defRPr sz="4800"/>
            </a:pPr>
            <a:r>
              <a:t>Najbardziej aktualny monitoring zużycia komponentów</a:t>
            </a:r>
          </a:p>
          <a:p>
            <a:pPr marL="482600" indent="-482600" algn="l">
              <a:lnSpc>
                <a:spcPct val="110000"/>
              </a:lnSpc>
              <a:spcBef>
                <a:spcPts val="300"/>
              </a:spcBef>
              <a:buSzPct val="40000"/>
              <a:buBlip>
                <a:blip r:embed="rId2"/>
              </a:buBlip>
              <a:defRPr sz="4800"/>
            </a:pPr>
            <a:r>
              <a:t>Zaawansowane metryki całego środowiska</a:t>
            </a:r>
          </a:p>
          <a:p>
            <a:pPr marL="482600" indent="-482600" algn="l">
              <a:lnSpc>
                <a:spcPct val="110000"/>
              </a:lnSpc>
              <a:spcBef>
                <a:spcPts val="300"/>
              </a:spcBef>
              <a:buSzPct val="40000"/>
              <a:buBlip>
                <a:blip r:embed="rId2"/>
              </a:buBlip>
              <a:defRPr sz="4800"/>
            </a:pPr>
            <a:r>
              <a:t>Analiza i optymalizacja na bieżąco procesu wydobycia </a:t>
            </a:r>
          </a:p>
          <a:p>
            <a:pPr marL="482600" indent="-482600" algn="l">
              <a:lnSpc>
                <a:spcPct val="110000"/>
              </a:lnSpc>
              <a:spcBef>
                <a:spcPts val="300"/>
              </a:spcBef>
              <a:buSzPct val="40000"/>
              <a:buBlip>
                <a:blip r:embed="rId2"/>
              </a:buBlip>
              <a:defRPr sz="4800"/>
            </a:pPr>
            <a:r>
              <a:t>Możliwość przewidywania przestoju i zmian</a:t>
            </a:r>
          </a:p>
          <a:p>
            <a:pPr marL="482600" indent="-482600" algn="l">
              <a:lnSpc>
                <a:spcPct val="110000"/>
              </a:lnSpc>
              <a:spcBef>
                <a:spcPts val="300"/>
              </a:spcBef>
              <a:buSzPct val="40000"/>
              <a:buBlip>
                <a:blip r:embed="rId2"/>
              </a:buBlip>
              <a:defRPr sz="4800"/>
            </a:pPr>
            <a:r>
              <a:t>Możliwość przewidywania stopnia zużycia części</a:t>
            </a:r>
          </a:p>
          <a:p>
            <a:pPr marL="482600" indent="-482600" algn="l">
              <a:lnSpc>
                <a:spcPct val="110000"/>
              </a:lnSpc>
              <a:spcBef>
                <a:spcPts val="300"/>
              </a:spcBef>
              <a:buSzPct val="40000"/>
              <a:buBlip>
                <a:blip r:embed="rId2"/>
              </a:buBlip>
              <a:defRPr sz="4800"/>
            </a:pPr>
            <a:r>
              <a:t>Lepsze zarządzanie ryzykiem</a:t>
            </a:r>
          </a:p>
          <a:p>
            <a:pPr marL="482600" indent="-482600" algn="l">
              <a:lnSpc>
                <a:spcPct val="110000"/>
              </a:lnSpc>
              <a:spcBef>
                <a:spcPts val="300"/>
              </a:spcBef>
              <a:buSzPct val="40000"/>
              <a:buBlip>
                <a:blip r:embed="rId2"/>
              </a:buBlip>
              <a:defRPr sz="4800"/>
            </a:pPr>
            <a:r>
              <a:t>Zwiększenie bezpieczeństwa</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2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2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2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2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5"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783170" y="438277"/>
            <a:ext cx="22817660" cy="128902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Dziękuję za uwagę :)"/>
          <p:cNvSpPr txBox="1"/>
          <p:nvPr/>
        </p:nvSpPr>
        <p:spPr>
          <a:xfrm>
            <a:off x="9063158" y="6422923"/>
            <a:ext cx="6257684" cy="8701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lvl1pPr>
          </a:lstStyle>
          <a:p>
            <a:pPr/>
            <a:r>
              <a:t>Dziękuję za uwagę :)</a:t>
            </a:r>
          </a:p>
        </p:txBody>
      </p:sp>
      <p:sp>
        <p:nvSpPr>
          <p:cNvPr id="230" name="LINKI:…"/>
          <p:cNvSpPr txBox="1"/>
          <p:nvPr/>
        </p:nvSpPr>
        <p:spPr>
          <a:xfrm>
            <a:off x="12607684" y="7976064"/>
            <a:ext cx="11527537" cy="56175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LINKI:</a:t>
            </a:r>
          </a:p>
          <a:p>
            <a:pPr algn="l"/>
          </a:p>
          <a:p>
            <a:pPr algn="l"/>
            <a:r>
              <a:t>Badanie Gartnera</a:t>
            </a:r>
          </a:p>
          <a:p>
            <a:pPr algn="l"/>
            <a:r>
              <a:t>https://www.gartner.com/smarterwithgartner/prepare-for-the-impact-of-digital-twins</a:t>
            </a:r>
          </a:p>
          <a:p>
            <a:pPr algn="l"/>
          </a:p>
          <a:p>
            <a:pPr algn="l"/>
            <a:r>
              <a:t>DTDL:</a:t>
            </a:r>
          </a:p>
          <a:p>
            <a:pPr algn="l"/>
            <a:r>
              <a:t>Like schema</a:t>
            </a:r>
          </a:p>
          <a:p>
            <a:pPr algn="l"/>
            <a:r>
              <a:t>https://www.youtube.com/watch?v=iPIrjQGDvmM</a:t>
            </a:r>
          </a:p>
          <a:p>
            <a:pPr algn="l"/>
          </a:p>
          <a:p>
            <a:pPr algn="l"/>
            <a:r>
              <a:t>Azure Digital Twin Explorer demo:</a:t>
            </a:r>
          </a:p>
          <a:p>
            <a:pPr algn="l"/>
            <a:r>
              <a:t>https://explorer.digitaltwins.azure.net/3DScenes/demo</a:t>
            </a:r>
          </a:p>
          <a:p>
            <a:pPr algn="l"/>
          </a:p>
          <a:p>
            <a:pPr algn="l"/>
            <a:r>
              <a:t>IOT Blog</a:t>
            </a:r>
          </a:p>
          <a:p>
            <a:pPr algn="l"/>
            <a:r>
              <a:t>https://techcommunity.microsoft.com/t5/internet-of-things-blog/</a:t>
            </a:r>
          </a:p>
          <a:p>
            <a:pPr algn="l"/>
            <a:r>
              <a:t>how-can-digital-twins-make-smart-grids-a-reality/ba-p/3749640</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H. James Harringt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 James Harrington</a:t>
            </a:r>
          </a:p>
        </p:txBody>
      </p:sp>
      <p:sp>
        <p:nvSpPr>
          <p:cNvPr id="161" name="“ Measurement is the first step... Measurement is the first step that leads to control and eventually to improvement. If you can't measure something, you can't understand it.”"/>
          <p:cNvSpPr txBox="1"/>
          <p:nvPr>
            <p:ph type="body" sz="half" idx="1"/>
          </p:nvPr>
        </p:nvSpPr>
        <p:spPr>
          <a:prstGeom prst="rect">
            <a:avLst/>
          </a:prstGeom>
        </p:spPr>
        <p:txBody>
          <a:bodyPr/>
          <a:lstStyle>
            <a:lvl1pPr marL="485581" indent="-357123" defTabSz="1853137">
              <a:defRPr spc="-129" sz="6460"/>
            </a:lvl1pPr>
          </a:lstStyle>
          <a:p>
            <a:pPr/>
            <a:r>
              <a:t>“ Measurement is the first step... Measurement is the first step that leads to control and eventually to improvement. If you can't measure something, you can't understand it.”</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ext"/>
          <p:cNvSpPr txBox="1"/>
          <p:nvPr/>
        </p:nvSpPr>
        <p:spPr>
          <a:xfrm>
            <a:off x="12113794" y="6713455"/>
            <a:ext cx="156412" cy="2890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466">
                <a:solidFill>
                  <a:srgbClr val="000000"/>
                </a:solidFill>
                <a:latin typeface="Calibri"/>
                <a:ea typeface="Calibri"/>
                <a:cs typeface="Calibri"/>
                <a:sym typeface="Calibri"/>
              </a:defRPr>
            </a:lvl1pPr>
          </a:lstStyle>
          <a:p>
            <a:pPr/>
            <a:r>
              <a:t> </a:t>
            </a:r>
          </a:p>
        </p:txBody>
      </p:sp>
      <p:pic>
        <p:nvPicPr>
          <p:cNvPr id="164" name="Image" descr="Image"/>
          <p:cNvPicPr>
            <a:picLocks noChangeAspect="1"/>
          </p:cNvPicPr>
          <p:nvPr/>
        </p:nvPicPr>
        <p:blipFill>
          <a:blip r:embed="rId2">
            <a:extLst/>
          </a:blip>
          <a:stretch>
            <a:fillRect/>
          </a:stretch>
        </p:blipFill>
        <p:spPr>
          <a:xfrm>
            <a:off x="547399" y="581845"/>
            <a:ext cx="23289202" cy="1255231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techfellow_tilt-shift_photograph_of_lego_people_building_comput_7bf8df06-d03d-410a-a472-23960633f080.png" descr="techfellow_tilt-shift_photograph_of_lego_people_building_comput_7bf8df06-d03d-410a-a472-23960633f080.png"/>
          <p:cNvPicPr>
            <a:picLocks noChangeAspect="1"/>
          </p:cNvPicPr>
          <p:nvPr/>
        </p:nvPicPr>
        <p:blipFill>
          <a:blip r:embed="rId2">
            <a:extLst/>
          </a:blip>
          <a:stretch>
            <a:fillRect/>
          </a:stretch>
        </p:blipFill>
        <p:spPr>
          <a:xfrm>
            <a:off x="14665531" y="3910923"/>
            <a:ext cx="9556009" cy="9556009"/>
          </a:xfrm>
          <a:prstGeom prst="rect">
            <a:avLst/>
          </a:prstGeom>
          <a:ln w="12700">
            <a:miter lim="400000"/>
          </a:ln>
        </p:spPr>
      </p:pic>
      <p:sp>
        <p:nvSpPr>
          <p:cNvPr id="167" name="Co daje nam cyfrowe odzwierciedlenie świata?"/>
          <p:cNvSpPr txBox="1"/>
          <p:nvPr>
            <p:ph type="title"/>
          </p:nvPr>
        </p:nvSpPr>
        <p:spPr>
          <a:xfrm>
            <a:off x="842442" y="947249"/>
            <a:ext cx="21971001" cy="1434949"/>
          </a:xfrm>
          <a:prstGeom prst="rect">
            <a:avLst/>
          </a:prstGeom>
        </p:spPr>
        <p:txBody>
          <a:bodyPr/>
          <a:lstStyle>
            <a:lvl1pPr defTabSz="2292038">
              <a:defRPr spc="-159" sz="7990"/>
            </a:lvl1pPr>
          </a:lstStyle>
          <a:p>
            <a:pPr/>
            <a:r>
              <a:t>Co daje nam cyfrowe odzwierciedlenie świata? </a:t>
            </a:r>
          </a:p>
        </p:txBody>
      </p:sp>
      <p:sp>
        <p:nvSpPr>
          <p:cNvPr id="168" name="3 Kluczowe aspekty które dają nam pozwalają lepiej wykorzystać dostępne narzędzia to:…"/>
          <p:cNvSpPr txBox="1"/>
          <p:nvPr/>
        </p:nvSpPr>
        <p:spPr>
          <a:xfrm>
            <a:off x="927924" y="3043556"/>
            <a:ext cx="20197573" cy="57352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t>3 Kluczowe aspekty które dają nam pozwalają lepiej wykorzystać dostępne narzędzia to:</a:t>
            </a:r>
          </a:p>
          <a:p>
            <a:pPr algn="l">
              <a:defRPr sz="4000"/>
            </a:pPr>
          </a:p>
          <a:p>
            <a:pPr marL="647699" indent="-647699" algn="l">
              <a:lnSpc>
                <a:spcPct val="160000"/>
              </a:lnSpc>
              <a:spcBef>
                <a:spcPts val="800"/>
              </a:spcBef>
              <a:buSzPct val="40000"/>
              <a:buBlip>
                <a:blip r:embed="rId3"/>
              </a:buBlip>
              <a:defRPr sz="6500"/>
            </a:pPr>
            <a:r>
              <a:t>Metryki i Alerty</a:t>
            </a:r>
          </a:p>
          <a:p>
            <a:pPr marL="647699" indent="-647699" algn="l">
              <a:lnSpc>
                <a:spcPct val="160000"/>
              </a:lnSpc>
              <a:spcBef>
                <a:spcPts val="800"/>
              </a:spcBef>
              <a:buSzPct val="40000"/>
              <a:buBlip>
                <a:blip r:embed="rId3"/>
              </a:buBlip>
              <a:defRPr sz="6500"/>
            </a:pPr>
            <a:r>
              <a:t>Analiza i wizualizacja danych</a:t>
            </a:r>
          </a:p>
          <a:p>
            <a:pPr marL="647699" indent="-647699" algn="l">
              <a:lnSpc>
                <a:spcPct val="160000"/>
              </a:lnSpc>
              <a:spcBef>
                <a:spcPts val="800"/>
              </a:spcBef>
              <a:buSzPct val="40000"/>
              <a:buBlip>
                <a:blip r:embed="rId3"/>
              </a:buBlip>
              <a:defRPr sz="6500"/>
            </a:pPr>
            <a:r>
              <a:t>Modelowanie ML na danych</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70" name="Image" descr="Image"/>
          <p:cNvPicPr>
            <a:picLocks noChangeAspect="1"/>
          </p:cNvPicPr>
          <p:nvPr/>
        </p:nvPicPr>
        <p:blipFill>
          <a:blip r:embed="rId2">
            <a:extLst/>
          </a:blip>
          <a:stretch>
            <a:fillRect/>
          </a:stretch>
        </p:blipFill>
        <p:spPr>
          <a:xfrm>
            <a:off x="738744" y="461235"/>
            <a:ext cx="22906512" cy="127935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Czym jest Azure Digital Twin ?"/>
          <p:cNvSpPr txBox="1"/>
          <p:nvPr>
            <p:ph type="title"/>
          </p:nvPr>
        </p:nvSpPr>
        <p:spPr>
          <a:xfrm>
            <a:off x="1025712" y="747717"/>
            <a:ext cx="21971001" cy="1434950"/>
          </a:xfrm>
          <a:prstGeom prst="rect">
            <a:avLst/>
          </a:prstGeom>
        </p:spPr>
        <p:txBody>
          <a:bodyPr/>
          <a:lstStyle/>
          <a:p>
            <a:pPr/>
            <a:r>
              <a:t>Czym jest Azure Digital Twin ?</a:t>
            </a:r>
          </a:p>
        </p:txBody>
      </p:sp>
      <p:sp>
        <p:nvSpPr>
          <p:cNvPr id="173" name="Usługa Azure Digital Twins to oferta typu platforma jako usługa (PaaS), która umożliwia tworzenie grafów bliźniaczych na podstawie modeli cyfrowych całych środowisk, które mogą być budynkami, fabrykami, farmami, sieciami energetycznymi, kolejami, stadion"/>
          <p:cNvSpPr txBox="1"/>
          <p:nvPr/>
        </p:nvSpPr>
        <p:spPr>
          <a:xfrm>
            <a:off x="997237" y="3001474"/>
            <a:ext cx="21527371" cy="9103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00"/>
              </a:spcBef>
              <a:defRPr sz="4200"/>
            </a:pPr>
            <a:r>
              <a:t>Usługa Azure Digital Twins to oferta typu platforma jako usługa (PaaS), która umożliwia tworzenie grafów bliźniaczych na podstawie modeli cyfrowych całych środowisk, które mogą być budynkami, fabrykami, farmami, sieciami energetycznymi, kolejami, stadionami i nie tylko — nawet całymi miastami. </a:t>
            </a:r>
          </a:p>
          <a:p>
            <a:pPr algn="l">
              <a:spcBef>
                <a:spcPts val="200"/>
              </a:spcBef>
              <a:defRPr sz="4200"/>
            </a:pPr>
          </a:p>
          <a:p>
            <a:pPr algn="l">
              <a:spcBef>
                <a:spcPts val="200"/>
              </a:spcBef>
              <a:defRPr sz="4200"/>
            </a:pPr>
            <a:r>
              <a:t>Te modele cyfrowe mogą służyć do uzyskiwania szczegółowych informacji, które umożliwiają lepsze produkty, zoptymalizowane operacje, mniejsze koszty i przełomowe środowiska klientów.</a:t>
            </a:r>
          </a:p>
          <a:p>
            <a:pPr algn="l">
              <a:spcBef>
                <a:spcPts val="200"/>
              </a:spcBef>
              <a:defRPr sz="4200"/>
            </a:pPr>
          </a:p>
          <a:p>
            <a:pPr algn="l">
              <a:spcBef>
                <a:spcPts val="200"/>
              </a:spcBef>
              <a:defRPr sz="4200"/>
            </a:pPr>
            <a:r>
              <a:t>Usługa Azure Digital Twins może służyć do projektowania architektury cyfrowej reprezentacji bliźniaczej, która reprezentuje rzeczywiste urządzenia IoT w szerszym rozwiązaniu w chmurze i łączy się z bliźniaczymi reprezentacjami urządzeń IoT Hub w celu wysyłania i odbierania danych na żywo.</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zym jest Azure Digital Twin pod spodem ?"/>
          <p:cNvSpPr txBox="1"/>
          <p:nvPr>
            <p:ph type="title"/>
          </p:nvPr>
        </p:nvSpPr>
        <p:spPr>
          <a:xfrm>
            <a:off x="1047224" y="793224"/>
            <a:ext cx="21971001" cy="1434950"/>
          </a:xfrm>
          <a:prstGeom prst="rect">
            <a:avLst/>
          </a:prstGeom>
        </p:spPr>
        <p:txBody>
          <a:bodyPr/>
          <a:lstStyle/>
          <a:p>
            <a:pPr/>
            <a:r>
              <a:t>Czym jest Azure Digital Twin pod spodem ?</a:t>
            </a:r>
          </a:p>
        </p:txBody>
      </p:sp>
      <p:pic>
        <p:nvPicPr>
          <p:cNvPr id="176" name="Image" descr="Image"/>
          <p:cNvPicPr>
            <a:picLocks noChangeAspect="1"/>
          </p:cNvPicPr>
          <p:nvPr/>
        </p:nvPicPr>
        <p:blipFill>
          <a:blip r:embed="rId2">
            <a:extLst/>
          </a:blip>
          <a:stretch>
            <a:fillRect/>
          </a:stretch>
        </p:blipFill>
        <p:spPr>
          <a:xfrm>
            <a:off x="3651226" y="3229403"/>
            <a:ext cx="17081548" cy="963958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Co wnosi Microsoft do gry ?"/>
          <p:cNvSpPr txBox="1"/>
          <p:nvPr>
            <p:ph type="title"/>
          </p:nvPr>
        </p:nvSpPr>
        <p:spPr>
          <a:xfrm>
            <a:off x="1206500" y="947249"/>
            <a:ext cx="21971000" cy="1434949"/>
          </a:xfrm>
          <a:prstGeom prst="rect">
            <a:avLst/>
          </a:prstGeom>
        </p:spPr>
        <p:txBody>
          <a:bodyPr/>
          <a:lstStyle/>
          <a:p>
            <a:pPr/>
            <a:r>
              <a:t>Co wnosi Microsoft do gry ?</a:t>
            </a:r>
          </a:p>
        </p:txBody>
      </p:sp>
      <p:sp>
        <p:nvSpPr>
          <p:cNvPr id="179" name="Open Modeling Language - DTDL"/>
          <p:cNvSpPr txBox="1"/>
          <p:nvPr/>
        </p:nvSpPr>
        <p:spPr>
          <a:xfrm>
            <a:off x="1221523" y="2456946"/>
            <a:ext cx="7382739"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Open Modeling Language - DTDL</a:t>
            </a:r>
          </a:p>
        </p:txBody>
      </p:sp>
      <p:pic>
        <p:nvPicPr>
          <p:cNvPr id="180" name="Image" descr="Image"/>
          <p:cNvPicPr>
            <a:picLocks noChangeAspect="1"/>
          </p:cNvPicPr>
          <p:nvPr/>
        </p:nvPicPr>
        <p:blipFill>
          <a:blip r:embed="rId2">
            <a:extLst/>
          </a:blip>
          <a:stretch>
            <a:fillRect/>
          </a:stretch>
        </p:blipFill>
        <p:spPr>
          <a:xfrm>
            <a:off x="1255363" y="4043437"/>
            <a:ext cx="10994823" cy="9131294"/>
          </a:xfrm>
          <a:prstGeom prst="rect">
            <a:avLst/>
          </a:prstGeom>
          <a:ln w="12700">
            <a:miter lim="400000"/>
          </a:ln>
        </p:spPr>
      </p:pic>
      <p:pic>
        <p:nvPicPr>
          <p:cNvPr id="181" name="Image" descr="Image"/>
          <p:cNvPicPr>
            <a:picLocks noChangeAspect="1"/>
          </p:cNvPicPr>
          <p:nvPr/>
        </p:nvPicPr>
        <p:blipFill>
          <a:blip r:embed="rId3">
            <a:extLst/>
          </a:blip>
          <a:stretch>
            <a:fillRect/>
          </a:stretch>
        </p:blipFill>
        <p:spPr>
          <a:xfrm>
            <a:off x="14564662" y="4092547"/>
            <a:ext cx="8077915" cy="9033074"/>
          </a:xfrm>
          <a:prstGeom prst="rect">
            <a:avLst/>
          </a:prstGeom>
          <a:ln w="12700">
            <a:miter lim="400000"/>
          </a:ln>
        </p:spPr>
      </p:pic>
      <p:sp>
        <p:nvSpPr>
          <p:cNvPr id="182" name="… JSON"/>
          <p:cNvSpPr txBox="1"/>
          <p:nvPr/>
        </p:nvSpPr>
        <p:spPr>
          <a:xfrm>
            <a:off x="10186107" y="3191281"/>
            <a:ext cx="2009471"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 JSON</a:t>
            </a:r>
          </a:p>
        </p:txBody>
      </p:sp>
      <p:sp>
        <p:nvSpPr>
          <p:cNvPr id="183" name="Digital Twin Definition Language"/>
          <p:cNvSpPr txBox="1"/>
          <p:nvPr/>
        </p:nvSpPr>
        <p:spPr>
          <a:xfrm>
            <a:off x="1199968" y="3178581"/>
            <a:ext cx="6996177"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Digital Twin Definition Language</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 grpId="1"/>
    </p:bldLst>
  </p:timing>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